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ed Hat Display"/>
      <p:regular r:id="rId16"/>
      <p:bold r:id="rId17"/>
      <p:italic r:id="rId18"/>
      <p:boldItalic r:id="rId19"/>
    </p:embeddedFont>
    <p:embeddedFont>
      <p:font typeface="Red Hat Tex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edHatText-regular.fntdata"/><Relationship Id="rId22" Type="http://schemas.openxmlformats.org/officeDocument/2006/relationships/font" Target="fonts/RedHatText-italic.fntdata"/><Relationship Id="rId21" Type="http://schemas.openxmlformats.org/officeDocument/2006/relationships/font" Target="fonts/RedHatText-bold.fntdata"/><Relationship Id="rId23" Type="http://schemas.openxmlformats.org/officeDocument/2006/relationships/font" Target="fonts/RedHatTex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edHatDisplay-bold.fntdata"/><Relationship Id="rId16" Type="http://schemas.openxmlformats.org/officeDocument/2006/relationships/font" Target="fonts/RedHatDisplay-regular.fntdata"/><Relationship Id="rId19" Type="http://schemas.openxmlformats.org/officeDocument/2006/relationships/font" Target="fonts/RedHatDisplay-boldItalic.fntdata"/><Relationship Id="rId18" Type="http://schemas.openxmlformats.org/officeDocument/2006/relationships/font" Target="fonts/RedHat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712b2887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e712b2887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b160732b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b160732b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1b160732b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b160732b6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b160732b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1b160732b6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b160732b6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b160732b6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1b160732b6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b160732b6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b160732b6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1b160732b6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b160732b6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b160732b6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1b160732b6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b160732b6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b160732b6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1b160732b6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b160732b6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b160732b6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1b160732b6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0" y="-272562"/>
            <a:ext cx="10896600" cy="272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Red Hat Display"/>
              <a:buNone/>
              <a:defRPr b="0" i="0" sz="12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w-subtitle-crest" showMasterSp="0">
  <p:cSld name="Title Slide_w-subtitle-cres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457200" y="1782493"/>
            <a:ext cx="3889375" cy="1461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Photo of red UW–Madison crest surrounded by flowers" id="64" name="Google Shape;64;p11"/>
          <p:cNvPicPr preferRelativeResize="0"/>
          <p:nvPr/>
        </p:nvPicPr>
        <p:blipFill rotWithShape="1">
          <a:blip r:embed="rId2">
            <a:alphaModFix/>
          </a:blip>
          <a:srcRect b="0" l="0" r="26244" t="0"/>
          <a:stretch/>
        </p:blipFill>
        <p:spPr>
          <a:xfrm>
            <a:off x="4592638" y="0"/>
            <a:ext cx="75993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457200" y="3632200"/>
            <a:ext cx="3889375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F8F"/>
              </a:buClr>
              <a:buSzPts val="2300"/>
              <a:buNone/>
              <a:defRPr sz="2300">
                <a:solidFill>
                  <a:srgbClr val="8F8F8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1"/>
          <p:cNvSpPr/>
          <p:nvPr/>
        </p:nvSpPr>
        <p:spPr>
          <a:xfrm>
            <a:off x="457200" y="3391217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67" name="Google Shape;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114300"/>
            <a:ext cx="456122" cy="71676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0" y="6323991"/>
            <a:ext cx="1616148" cy="287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200" spcFirstLastPara="1" rIns="1828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w-subtitle-campus" showMasterSp="0">
  <p:cSld name="Title Slide_w-subtitle-campu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457200" y="1782493"/>
            <a:ext cx="3889375" cy="1461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erial view of UW–Madison campus with Lake Mendota in the foreground" id="71" name="Google Shape;71;p12"/>
          <p:cNvPicPr preferRelativeResize="0"/>
          <p:nvPr/>
        </p:nvPicPr>
        <p:blipFill rotWithShape="1">
          <a:blip r:embed="rId2">
            <a:alphaModFix/>
          </a:blip>
          <a:srcRect b="134" l="17073" r="9082" t="-134"/>
          <a:stretch/>
        </p:blipFill>
        <p:spPr>
          <a:xfrm>
            <a:off x="4592638" y="0"/>
            <a:ext cx="75993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457200" y="3632200"/>
            <a:ext cx="3889375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F8F"/>
              </a:buClr>
              <a:buSzPts val="2300"/>
              <a:buNone/>
              <a:defRPr sz="2300">
                <a:solidFill>
                  <a:srgbClr val="8F8F8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/>
          <p:nvPr/>
        </p:nvSpPr>
        <p:spPr>
          <a:xfrm>
            <a:off x="457200" y="3391217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74" name="Google Shape;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114300"/>
            <a:ext cx="456122" cy="71676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/>
          <p:nvPr>
            <p:ph idx="2" type="body"/>
          </p:nvPr>
        </p:nvSpPr>
        <p:spPr>
          <a:xfrm>
            <a:off x="0" y="6323991"/>
            <a:ext cx="1616148" cy="287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200" spcFirstLastPara="1" rIns="1828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Content">
  <p:cSld name="Image +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>
            <p:ph idx="2" type="pic"/>
          </p:nvPr>
        </p:nvSpPr>
        <p:spPr>
          <a:xfrm>
            <a:off x="0" y="154641"/>
            <a:ext cx="5181600" cy="627977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13"/>
          <p:cNvSpPr/>
          <p:nvPr/>
        </p:nvSpPr>
        <p:spPr>
          <a:xfrm>
            <a:off x="5550956" y="1936376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0" y="6534835"/>
            <a:ext cx="1507785" cy="3231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4000" lIns="274300" spcFirstLastPara="1" rIns="274300" wrap="square" tIns="640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3" type="body"/>
          </p:nvPr>
        </p:nvSpPr>
        <p:spPr>
          <a:xfrm>
            <a:off x="5551488" y="2285626"/>
            <a:ext cx="5802312" cy="414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2300"/>
              <a:buNone/>
              <a:defRPr sz="23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21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4854388" y="1094840"/>
            <a:ext cx="6499411" cy="6584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18287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>
            <p:ph idx="2" type="pic"/>
          </p:nvPr>
        </p:nvSpPr>
        <p:spPr>
          <a:xfrm>
            <a:off x="0" y="0"/>
            <a:ext cx="1151068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-23323" y="426925"/>
            <a:ext cx="5200441" cy="11849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274300" spcFirstLastPara="1" rIns="274300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600"/>
              <a:buFont typeface="Red Hat Displa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1553" y="154990"/>
            <a:ext cx="456122" cy="71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ricultural Hall with flower beds in the foreground" id="87" name="Google Shape;87;p15"/>
          <p:cNvPicPr preferRelativeResize="0"/>
          <p:nvPr/>
        </p:nvPicPr>
        <p:blipFill rotWithShape="1">
          <a:blip r:embed="rId2">
            <a:alphaModFix/>
          </a:blip>
          <a:srcRect b="7835" l="0" r="0" t="2652"/>
          <a:stretch/>
        </p:blipFill>
        <p:spPr>
          <a:xfrm>
            <a:off x="0" y="0"/>
            <a:ext cx="115106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type="title"/>
          </p:nvPr>
        </p:nvSpPr>
        <p:spPr>
          <a:xfrm>
            <a:off x="-23323" y="426925"/>
            <a:ext cx="5200441" cy="1129348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anchorCtr="0" anchor="t" bIns="91425" lIns="274300" spcFirstLastPara="1" rIns="274300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89" name="Google Shape;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1553" y="154990"/>
            <a:ext cx="456122" cy="71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umni Park wall with images of Lady Liberty, people ice fishing, farm land" id="91" name="Google Shape;91;p16"/>
          <p:cNvPicPr preferRelativeResize="0"/>
          <p:nvPr/>
        </p:nvPicPr>
        <p:blipFill rotWithShape="1">
          <a:blip r:embed="rId2">
            <a:alphaModFix/>
          </a:blip>
          <a:srcRect b="5244" l="0" r="0" t="5243"/>
          <a:stretch/>
        </p:blipFill>
        <p:spPr>
          <a:xfrm>
            <a:off x="0" y="0"/>
            <a:ext cx="115106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-23323" y="426925"/>
            <a:ext cx="5200441" cy="1129348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anchorCtr="0" anchor="t" bIns="91425" lIns="274300" spcFirstLastPara="1" rIns="274300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1553" y="154990"/>
            <a:ext cx="456122" cy="71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">
  <p:cSld name="3_Section 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ew of the Red Gym and Memorial Union with lake in the foreground" id="95" name="Google Shape;95;p17"/>
          <p:cNvPicPr preferRelativeResize="0"/>
          <p:nvPr/>
        </p:nvPicPr>
        <p:blipFill rotWithShape="1">
          <a:blip r:embed="rId2">
            <a:alphaModFix/>
          </a:blip>
          <a:srcRect b="10453" l="0" r="0" t="0"/>
          <a:stretch/>
        </p:blipFill>
        <p:spPr>
          <a:xfrm>
            <a:off x="0" y="-1"/>
            <a:ext cx="1150633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-23323" y="426925"/>
            <a:ext cx="5200441" cy="1129348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anchorCtr="0" anchor="t" bIns="91425" lIns="274300" spcFirstLastPara="1" rIns="274300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1553" y="154990"/>
            <a:ext cx="456122" cy="71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Header">
  <p:cSld name="4_Section 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up photo of plaque" id="99" name="Google Shape;99;p18"/>
          <p:cNvPicPr preferRelativeResize="0"/>
          <p:nvPr/>
        </p:nvPicPr>
        <p:blipFill rotWithShape="1">
          <a:blip r:embed="rId2">
            <a:alphaModFix/>
          </a:blip>
          <a:srcRect b="8205" l="0" r="0" t="2248"/>
          <a:stretch/>
        </p:blipFill>
        <p:spPr>
          <a:xfrm>
            <a:off x="0" y="-1"/>
            <a:ext cx="1150633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-23323" y="426925"/>
            <a:ext cx="5200441" cy="118494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anchorCtr="0" anchor="t" bIns="91425" lIns="274300" spcFirstLastPara="1" rIns="274300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600"/>
              <a:buFont typeface="Red Hat Text"/>
              <a:buNone/>
              <a:defRPr b="1" i="0" sz="3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1553" y="154990"/>
            <a:ext cx="456122" cy="71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-red" showMasterSp="0">
  <p:cSld name="End-red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W–Madison logo with white text on red background" id="104" name="Google Shape;10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7092" y="2911281"/>
            <a:ext cx="3077817" cy="10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type="title"/>
          </p:nvPr>
        </p:nvSpPr>
        <p:spPr>
          <a:xfrm>
            <a:off x="0" y="-235608"/>
            <a:ext cx="10896600" cy="225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Red Hat Display"/>
              <a:buNone/>
              <a:defRPr b="0" i="0" sz="12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-black" showMasterSp="0">
  <p:cSld name="End-blac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W–Madison logo with white text on black background" id="108" name="Google Shape;10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7092" y="2911281"/>
            <a:ext cx="3077817" cy="10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0" y="-235608"/>
            <a:ext cx="10896600" cy="225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Red Hat Display"/>
              <a:buNone/>
              <a:defRPr b="0" i="0" sz="12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>
            <p:ph idx="2" type="pic"/>
          </p:nvPr>
        </p:nvSpPr>
        <p:spPr>
          <a:xfrm>
            <a:off x="1694329" y="1132044"/>
            <a:ext cx="10497671" cy="5725956"/>
          </a:xfrm>
          <a:prstGeom prst="rect">
            <a:avLst/>
          </a:prstGeom>
          <a:solidFill>
            <a:srgbClr val="E8E8E8"/>
          </a:solidFill>
          <a:ln>
            <a:noFill/>
          </a:ln>
        </p:spPr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32946" y="6010852"/>
            <a:ext cx="3964868" cy="324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57200" y="5557137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116378" y="24867"/>
            <a:ext cx="4134971" cy="20619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82875" lIns="182875" spcFirstLastPara="1" rIns="91425" wrap="square" tIns="4572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57200" y="1825625"/>
            <a:ext cx="5562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3" type="body"/>
          </p:nvPr>
        </p:nvSpPr>
        <p:spPr>
          <a:xfrm>
            <a:off x="0" y="6534835"/>
            <a:ext cx="1507785" cy="3231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4000" lIns="274300" spcFirstLastPara="1" rIns="274300" wrap="square" tIns="640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457200" y="957883"/>
            <a:ext cx="10896600" cy="5661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457200" y="6451626"/>
            <a:ext cx="923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0" y="6534835"/>
            <a:ext cx="1507785" cy="3231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4000" lIns="274300" spcFirstLastPara="1" rIns="274300" wrap="square" tIns="640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457200" y="957883"/>
            <a:ext cx="10896600" cy="5661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-only" showMasterSp="0">
  <p:cSld name="Image-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0" y="-249115"/>
            <a:ext cx="10896600" cy="2491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Red Hat Display"/>
              <a:buNone/>
              <a:defRPr b="0" i="0" sz="12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1049177" y="2630181"/>
            <a:ext cx="83148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2" type="body"/>
          </p:nvPr>
        </p:nvSpPr>
        <p:spPr>
          <a:xfrm>
            <a:off x="1044281" y="2302079"/>
            <a:ext cx="72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5892800" y="6170083"/>
            <a:ext cx="2844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60925" spcFirstLastPara="1" rIns="60925" wrap="square" tIns="609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9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-Bascom">
  <p:cSld name="Title Slide-Bascom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 of Bascom Hall with blue sky"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17952"/>
          <a:stretch/>
        </p:blipFill>
        <p:spPr>
          <a:xfrm>
            <a:off x="1694329" y="1132044"/>
            <a:ext cx="10497671" cy="572595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32946" y="6010852"/>
            <a:ext cx="3964868" cy="324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457200" y="5557137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114299" y="-92333"/>
            <a:ext cx="4134971" cy="20619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82875" lIns="182875" spcFirstLastPara="1" rIns="91425" wrap="square" tIns="4572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-NumenLumen">
  <p:cSld name="Title Slide-NumenLume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er overlooking Lake Mendota with the Numen Lumen seal on the floor" id="27" name="Google Shape;27;p5"/>
          <p:cNvPicPr preferRelativeResize="0"/>
          <p:nvPr/>
        </p:nvPicPr>
        <p:blipFill rotWithShape="1">
          <a:blip r:embed="rId2">
            <a:alphaModFix/>
          </a:blip>
          <a:srcRect b="3344" l="0" r="0" t="14708"/>
          <a:stretch/>
        </p:blipFill>
        <p:spPr>
          <a:xfrm>
            <a:off x="1694329" y="1132044"/>
            <a:ext cx="10497671" cy="5725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32946" y="6010852"/>
            <a:ext cx="3964868" cy="324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457200" y="5557137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130925" y="0"/>
            <a:ext cx="4134971" cy="20619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82875" lIns="182875" spcFirstLastPara="1" rIns="91425" wrap="square" tIns="4572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-crest">
  <p:cSld name="Title Slide-cres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 of red UW–Madison crest surrounded by flowers" id="32" name="Google Shape;32;p6"/>
          <p:cNvPicPr preferRelativeResize="0"/>
          <p:nvPr/>
        </p:nvPicPr>
        <p:blipFill rotWithShape="1">
          <a:blip r:embed="rId2">
            <a:alphaModFix/>
          </a:blip>
          <a:srcRect b="11337" l="0" r="0" t="6714"/>
          <a:stretch/>
        </p:blipFill>
        <p:spPr>
          <a:xfrm>
            <a:off x="1694329" y="1132044"/>
            <a:ext cx="10497671" cy="572595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32946" y="6010852"/>
            <a:ext cx="3964868" cy="324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457200" y="5557137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130924" y="0"/>
            <a:ext cx="4134971" cy="20619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82875" lIns="182875" spcFirstLastPara="1" rIns="91425" wrap="square" tIns="4572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-campus">
  <p:cSld name="Title Slide-campu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UW–Madison campus with Lake Mendota in the foreground" id="37" name="Google Shape;37;p7"/>
          <p:cNvPicPr preferRelativeResize="0"/>
          <p:nvPr/>
        </p:nvPicPr>
        <p:blipFill rotWithShape="1">
          <a:blip r:embed="rId2">
            <a:alphaModFix/>
          </a:blip>
          <a:srcRect b="6391" l="0" r="0" t="11759"/>
          <a:stretch/>
        </p:blipFill>
        <p:spPr>
          <a:xfrm>
            <a:off x="1694329" y="1132044"/>
            <a:ext cx="10497671" cy="572595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>
            <p:ph idx="1" type="body"/>
          </p:nvPr>
        </p:nvSpPr>
        <p:spPr>
          <a:xfrm>
            <a:off x="432946" y="6010852"/>
            <a:ext cx="3964868" cy="324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>
            <a:off x="457200" y="5557137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114300" y="24042"/>
            <a:ext cx="4134971" cy="20619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82875" lIns="182875" spcFirstLastPara="1" rIns="91425" wrap="square" tIns="4572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w-subtitle" showMasterSp="0">
  <p:cSld name="Title Slide_w-sub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>
            <p:ph idx="2" type="pic"/>
          </p:nvPr>
        </p:nvSpPr>
        <p:spPr>
          <a:xfrm>
            <a:off x="4592638" y="0"/>
            <a:ext cx="7599362" cy="685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457200" y="3632200"/>
            <a:ext cx="3889375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F8F"/>
              </a:buClr>
              <a:buSzPts val="2300"/>
              <a:buNone/>
              <a:defRPr sz="2300">
                <a:solidFill>
                  <a:srgbClr val="8F8F8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457200" y="3391217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45" name="Google Shape;4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0" y="114300"/>
            <a:ext cx="456122" cy="7167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idx="3" type="body"/>
          </p:nvPr>
        </p:nvSpPr>
        <p:spPr>
          <a:xfrm>
            <a:off x="0" y="6323991"/>
            <a:ext cx="1616148" cy="287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200" spcFirstLastPara="1" rIns="1828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457200" y="1782493"/>
            <a:ext cx="3889375" cy="1461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w-subtitle-Bascom" showMasterSp="0">
  <p:cSld name="Title Slide_w-subtitle-Bascom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57200" y="1782493"/>
            <a:ext cx="3889375" cy="1461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7200" y="3632200"/>
            <a:ext cx="3889375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F8F"/>
              </a:buClr>
              <a:buSzPts val="2300"/>
              <a:buNone/>
              <a:defRPr sz="2300">
                <a:solidFill>
                  <a:srgbClr val="8F8F8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9"/>
          <p:cNvSpPr/>
          <p:nvPr/>
        </p:nvSpPr>
        <p:spPr>
          <a:xfrm>
            <a:off x="457200" y="3391217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52" name="Google Shape;5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0" y="114300"/>
            <a:ext cx="456122" cy="71676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idx="2" type="body"/>
          </p:nvPr>
        </p:nvSpPr>
        <p:spPr>
          <a:xfrm>
            <a:off x="0" y="6323991"/>
            <a:ext cx="1616148" cy="287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200" spcFirstLastPara="1" rIns="1828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Photo of Bascom Hall with blue sky" id="54" name="Google Shape;54;p9"/>
          <p:cNvPicPr preferRelativeResize="0"/>
          <p:nvPr/>
        </p:nvPicPr>
        <p:blipFill rotWithShape="1">
          <a:blip r:embed="rId3">
            <a:alphaModFix/>
          </a:blip>
          <a:srcRect b="134" l="12182" r="14151" t="-134"/>
          <a:stretch/>
        </p:blipFill>
        <p:spPr>
          <a:xfrm>
            <a:off x="4592638" y="0"/>
            <a:ext cx="75993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w-subtitle-NumenLumen" showMasterSp="0">
  <p:cSld name="Title Slide_w-subtitle-NumenLume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457200" y="1782493"/>
            <a:ext cx="3889375" cy="1461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  <a:defRPr b="1" i="0" sz="3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Pier overlooking Lake Mendota with the Numen Lumen seal on the floor" id="57" name="Google Shape;57;p10"/>
          <p:cNvPicPr preferRelativeResize="0"/>
          <p:nvPr/>
        </p:nvPicPr>
        <p:blipFill rotWithShape="1">
          <a:blip r:embed="rId2">
            <a:alphaModFix/>
          </a:blip>
          <a:srcRect b="134" l="13623" r="12621" t="-134"/>
          <a:stretch/>
        </p:blipFill>
        <p:spPr>
          <a:xfrm>
            <a:off x="4592638" y="0"/>
            <a:ext cx="75993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457200" y="3632200"/>
            <a:ext cx="3889375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F8F"/>
              </a:buClr>
              <a:buSzPts val="2300"/>
              <a:buNone/>
              <a:defRPr sz="2300">
                <a:solidFill>
                  <a:srgbClr val="8F8F8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457200" y="3391217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60" name="Google Shape;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114300"/>
            <a:ext cx="456122" cy="71676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0" y="6323991"/>
            <a:ext cx="1616148" cy="287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200" spcFirstLastPara="1" rIns="1828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419100"/>
            <a:ext cx="108966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Display"/>
              <a:buNone/>
              <a:defRPr b="1" i="0" sz="3400" u="none" cap="none" strike="noStrike">
                <a:solidFill>
                  <a:srgbClr val="35353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825625"/>
            <a:ext cx="1089659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35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35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5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5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53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5353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57200" y="6451626"/>
            <a:ext cx="923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75757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UW–Madison crest in red"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31553" y="154990"/>
            <a:ext cx="456122" cy="7167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2">
          <p15:clr>
            <a:srgbClr val="F26B43"/>
          </p15:clr>
        </p15:guide>
        <p15:guide id="2" pos="7608">
          <p15:clr>
            <a:srgbClr val="F26B43"/>
          </p15:clr>
        </p15:guide>
        <p15:guide id="3" pos="72">
          <p15:clr>
            <a:srgbClr val="F26B43"/>
          </p15:clr>
        </p15:guide>
        <p15:guide id="4" orient="horz" pos="4248">
          <p15:clr>
            <a:srgbClr val="F26B43"/>
          </p15:clr>
        </p15:guide>
        <p15:guide id="5" pos="288">
          <p15:clr>
            <a:srgbClr val="F26B43"/>
          </p15:clr>
        </p15:guide>
        <p15:guide id="6" pos="7152">
          <p15:clr>
            <a:srgbClr val="F26B43"/>
          </p15:clr>
        </p15:guide>
        <p15:guide id="7" orient="horz" pos="264">
          <p15:clr>
            <a:srgbClr val="F26B43"/>
          </p15:clr>
        </p15:guide>
        <p15:guide id="8" orient="horz" pos="4008">
          <p15:clr>
            <a:srgbClr val="F26B43"/>
          </p15:clr>
        </p15:guide>
        <p15:guide id="9" orient="horz" pos="960">
          <p15:clr>
            <a:srgbClr val="F26B43"/>
          </p15:clr>
        </p15:guide>
        <p15:guide id="10" orient="horz" pos="1152">
          <p15:clr>
            <a:srgbClr val="F26B43"/>
          </p15:clr>
        </p15:guide>
        <p15:guide id="11" pos="7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432951" y="6010850"/>
            <a:ext cx="1462800" cy="3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0" lang="en-US"/>
              <a:t>02/12/2024</a:t>
            </a:r>
            <a:endParaRPr b="0"/>
          </a:p>
        </p:txBody>
      </p:sp>
      <p:sp>
        <p:nvSpPr>
          <p:cNvPr id="131" name="Google Shape;131;p25"/>
          <p:cNvSpPr txBox="1"/>
          <p:nvPr>
            <p:ph type="title"/>
          </p:nvPr>
        </p:nvSpPr>
        <p:spPr>
          <a:xfrm>
            <a:off x="79700" y="930600"/>
            <a:ext cx="12851100" cy="179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82875" lIns="182875" spcFirstLastPara="1" rIns="91425" wrap="square" tIns="4572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</a:pPr>
            <a:r>
              <a:rPr lang="en-US" sz="3500"/>
              <a:t>Volatile Crypto Risk Modeling</a:t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</a:pPr>
            <a:r>
              <a:rPr lang="en-US" sz="2400"/>
              <a:t>Presenter：Saksham Dhuria, Yijun Wang, Seung-min Yu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0" y="-235608"/>
            <a:ext cx="10896600" cy="225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Red Hat Dis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0" y="-235608"/>
            <a:ext cx="10896600" cy="2256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Red Hat Dis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116374" y="24875"/>
            <a:ext cx="5523900" cy="111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82875" lIns="182875" spcFirstLastPara="1" rIns="91425" wrap="square" tIns="4572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457200" y="5872475"/>
            <a:ext cx="469800" cy="3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138" name="Google Shape;138;p26"/>
          <p:cNvSpPr txBox="1"/>
          <p:nvPr/>
        </p:nvSpPr>
        <p:spPr>
          <a:xfrm>
            <a:off x="1349150" y="1461900"/>
            <a:ext cx="10333200" cy="3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ed Hat Text"/>
                <a:ea typeface="Red Hat Text"/>
                <a:cs typeface="Red Hat Text"/>
                <a:sym typeface="Red Hat Text"/>
              </a:rPr>
              <a:t>Challenges in Crypto Markets</a:t>
            </a: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: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ed Hat Text"/>
              <a:buChar char="●"/>
            </a:pP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Extreme volatility with large price swings.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●"/>
            </a:pP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High-frequency, high-volume trading makes traditional methods insufficient.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Red Hat Text"/>
                <a:ea typeface="Red Hat Text"/>
                <a:cs typeface="Red Hat Text"/>
                <a:sym typeface="Red Hat Text"/>
              </a:rPr>
              <a:t>Goal</a:t>
            </a: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: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Develop a </a:t>
            </a:r>
            <a:r>
              <a:rPr b="1" lang="en-US" sz="2400">
                <a:latin typeface="Red Hat Text"/>
                <a:ea typeface="Red Hat Text"/>
                <a:cs typeface="Red Hat Text"/>
                <a:sym typeface="Red Hat Text"/>
              </a:rPr>
              <a:t>real-time risk modeling system</a:t>
            </a: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 leveraging </a:t>
            </a:r>
            <a:r>
              <a:rPr b="1" lang="en-US" sz="2400">
                <a:latin typeface="Red Hat Text"/>
                <a:ea typeface="Red Hat Text"/>
                <a:cs typeface="Red Hat Text"/>
                <a:sym typeface="Red Hat Text"/>
              </a:rPr>
              <a:t>parallel computing</a:t>
            </a: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 for efficiency.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Focus on </a:t>
            </a:r>
            <a:r>
              <a:rPr b="1" lang="en-US" sz="2400">
                <a:latin typeface="Red Hat Text"/>
                <a:ea typeface="Red Hat Text"/>
                <a:cs typeface="Red Hat Text"/>
                <a:sym typeface="Red Hat Text"/>
              </a:rPr>
              <a:t>volatility clustering</a:t>
            </a: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 and </a:t>
            </a:r>
            <a:r>
              <a:rPr b="1" lang="en-US" sz="2400">
                <a:latin typeface="Red Hat Text"/>
                <a:ea typeface="Red Hat Text"/>
                <a:cs typeface="Red Hat Text"/>
                <a:sym typeface="Red Hat Text"/>
              </a:rPr>
              <a:t>risk metrics</a:t>
            </a: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 like VaR and ES.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116375" y="24875"/>
            <a:ext cx="6605100" cy="1588500"/>
          </a:xfrm>
          <a:prstGeom prst="rect">
            <a:avLst/>
          </a:prstGeom>
        </p:spPr>
        <p:txBody>
          <a:bodyPr anchorCtr="0" anchor="b" bIns="182875" lIns="182875" spcFirstLastPara="1" rIns="91425" wrap="square" tIns="457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Red Hat Text"/>
              <a:buNone/>
            </a:pPr>
            <a:r>
              <a:rPr lang="en-US"/>
              <a:t>Motivation and Rationale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457200" y="5872475"/>
            <a:ext cx="469800" cy="3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1368050" y="1383725"/>
            <a:ext cx="9627300" cy="3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Why Crypto Markets Need This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Unique volatility patterns create challenges for traders and investors.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Current computational methods can't meet real-time needs.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HPC Solution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GPU-based parallelization for fast, large-scale simulations.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Aligns with ECE 759's focus on optimizing performance in complex systems.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116374" y="24875"/>
            <a:ext cx="5973600" cy="1117500"/>
          </a:xfrm>
          <a:prstGeom prst="rect">
            <a:avLst/>
          </a:prstGeom>
        </p:spPr>
        <p:txBody>
          <a:bodyPr anchorCtr="0" anchor="b" bIns="182875" lIns="182875" spcFirstLastPara="1" rIns="91425" wrap="square" tIns="457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 Overview</a:t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1357750" y="1253975"/>
            <a:ext cx="94938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Red Hat Text"/>
                <a:ea typeface="Red Hat Text"/>
                <a:cs typeface="Red Hat Text"/>
                <a:sym typeface="Red Hat Text"/>
              </a:rPr>
              <a:t>Key Steps</a:t>
            </a: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: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1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○"/>
            </a:pPr>
            <a:r>
              <a:rPr b="1" lang="en-US" sz="2400">
                <a:latin typeface="Red Hat Text"/>
                <a:ea typeface="Red Hat Text"/>
                <a:cs typeface="Red Hat Text"/>
                <a:sym typeface="Red Hat Text"/>
              </a:rPr>
              <a:t>Volatility Modeling</a:t>
            </a: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: GARCH/EGARCH for clustering.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-US" sz="2400">
                <a:latin typeface="Red Hat Text"/>
                <a:ea typeface="Red Hat Text"/>
                <a:cs typeface="Red Hat Text"/>
                <a:sym typeface="Red Hat Text"/>
              </a:rPr>
              <a:t>Monte Carlo Simulations</a:t>
            </a: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: Thousands of price paths simulated in parallel.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-US" sz="2400">
                <a:latin typeface="Red Hat Text"/>
                <a:ea typeface="Red Hat Text"/>
                <a:cs typeface="Red Hat Text"/>
                <a:sym typeface="Red Hat Text"/>
              </a:rPr>
              <a:t>Risk Metrics</a:t>
            </a: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: Compute VaR, Expected Shortfall (ES), and stress tests.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Red Hat Text"/>
                <a:ea typeface="Red Hat Text"/>
                <a:cs typeface="Red Hat Text"/>
                <a:sym typeface="Red Hat Text"/>
              </a:rPr>
              <a:t>Tools and Techniques</a:t>
            </a: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: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1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ed Hat Text"/>
              <a:buChar char="○"/>
            </a:pP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GPU acceleration for computational efficiency.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○"/>
            </a:pPr>
            <a:r>
              <a:rPr lang="en-US" sz="2400">
                <a:latin typeface="Red Hat Text"/>
                <a:ea typeface="Red Hat Text"/>
                <a:cs typeface="Red Hat Text"/>
                <a:sym typeface="Red Hat Text"/>
              </a:rPr>
              <a:t>Advanced modeling with potential exploration of Extreme Value Theory (EVT).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457200" y="5872475"/>
            <a:ext cx="469800" cy="3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116373" y="24875"/>
            <a:ext cx="6553500" cy="1117500"/>
          </a:xfrm>
          <a:prstGeom prst="rect">
            <a:avLst/>
          </a:prstGeom>
        </p:spPr>
        <p:txBody>
          <a:bodyPr anchorCtr="0" anchor="b" bIns="182875" lIns="182875" spcFirstLastPara="1" rIns="91425" wrap="square" tIns="457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Parallelization Approach</a:t>
            </a:r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1351250" y="1142375"/>
            <a:ext cx="106791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Core HPC Techniques</a:t>
            </a:r>
            <a:r>
              <a:rPr lang="en-US" sz="2400"/>
              <a:t>:</a:t>
            </a:r>
            <a:endParaRPr sz="2400"/>
          </a:p>
          <a:p>
            <a:pPr indent="-381000" lvl="1" marL="4000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○"/>
            </a:pPr>
            <a:r>
              <a:rPr b="1" lang="en-US" sz="2400"/>
              <a:t>GPU Acceleration</a:t>
            </a:r>
            <a:r>
              <a:rPr lang="en-US" sz="2400"/>
              <a:t>:</a:t>
            </a:r>
            <a:endParaRPr sz="2400"/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Thousands of price paths simulated simultaneously.</a:t>
            </a:r>
            <a:endParaRPr sz="2400"/>
          </a:p>
          <a:p>
            <a:pPr indent="-381000" lvl="1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-US" sz="2400"/>
              <a:t>Batch Processing</a:t>
            </a:r>
            <a:r>
              <a:rPr lang="en-US" sz="2400"/>
              <a:t>:</a:t>
            </a:r>
            <a:endParaRPr sz="2400"/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Real-time handling of high-frequency data streams.</a:t>
            </a:r>
            <a:endParaRPr sz="2400"/>
          </a:p>
          <a:p>
            <a:pPr indent="-381000" lvl="1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-US" sz="2400"/>
              <a:t>Load Balancing</a:t>
            </a:r>
            <a:r>
              <a:rPr lang="en-US" sz="2400"/>
              <a:t>:</a:t>
            </a:r>
            <a:endParaRPr sz="2400"/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Efficient distribution of tasks across GPU cores for throughput optimization.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Future Extensions</a:t>
            </a:r>
            <a:r>
              <a:rPr lang="en-US" sz="2400"/>
              <a:t>:</a:t>
            </a:r>
            <a:endParaRPr sz="2400"/>
          </a:p>
          <a:p>
            <a:pPr indent="-381000" lvl="1" marL="4000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Regime-switching models for better volatility representation.</a:t>
            </a:r>
            <a:endParaRPr sz="2400"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457200" y="5872475"/>
            <a:ext cx="469800" cy="3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116378" y="24867"/>
            <a:ext cx="4134900" cy="1117500"/>
          </a:xfrm>
          <a:prstGeom prst="rect">
            <a:avLst/>
          </a:prstGeom>
        </p:spPr>
        <p:txBody>
          <a:bodyPr anchorCtr="0" anchor="b" bIns="182875" lIns="182875" spcFirstLastPara="1" rIns="91425" wrap="square" tIns="457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Algorithms</a:t>
            </a:r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1362325" y="1095600"/>
            <a:ext cx="9272400" cy="46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Volatility Modeling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GARCH/EGARCH to capture clustering effects.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Monte Carlo Simulations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Simulating future price paths under different risk conditions.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Risk Metrics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Value at Risk (VaR)</a:t>
            </a:r>
            <a:r>
              <a:rPr lang="en-US" sz="2400"/>
              <a:t>: Maximum potential loss over a set horizon.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Expected Shortfall (ES)</a:t>
            </a:r>
            <a:r>
              <a:rPr lang="en-US" sz="2400"/>
              <a:t>: Average loss exceeding VaR.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Stress testing for extreme scenarios.</a:t>
            </a:r>
            <a:endParaRPr sz="2400"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57200" y="5872475"/>
            <a:ext cx="469800" cy="3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116378" y="24867"/>
            <a:ext cx="4134900" cy="1117500"/>
          </a:xfrm>
          <a:prstGeom prst="rect">
            <a:avLst/>
          </a:prstGeom>
        </p:spPr>
        <p:txBody>
          <a:bodyPr anchorCtr="0" anchor="b" bIns="182875" lIns="182875" spcFirstLastPara="1" rIns="91425" wrap="square" tIns="457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Deliverables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1373375" y="1142375"/>
            <a:ext cx="9438600" cy="49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Prototype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GPU-accelerated Monte Carlo simulation system.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Integrated volatility clustering models.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Real-Time Metrics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VaR, ES, and stress test results visualized on a dashboard.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Performance Analysis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Comparison between serial and parallel implementations.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Predictive Insights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Future price movements and associated risks.</a:t>
            </a:r>
            <a:endParaRPr sz="2400"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457200" y="5872475"/>
            <a:ext cx="469800" cy="3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116374" y="24875"/>
            <a:ext cx="5124600" cy="1117500"/>
          </a:xfrm>
          <a:prstGeom prst="rect">
            <a:avLst/>
          </a:prstGeom>
        </p:spPr>
        <p:txBody>
          <a:bodyPr anchorCtr="0" anchor="b" bIns="182875" lIns="182875" spcFirstLastPara="1" rIns="91425" wrap="square" tIns="457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Demonstration Plan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1362300" y="1249500"/>
            <a:ext cx="11985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Showcase Features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Real-time processing of high-frequency cryptocurrency data streams.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Calculation of risk metrics like VaR and ES in real-time.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Performance gains from GPU parallelization compared to serial methods.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Performance Metrics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Speedup and accuracy improvements from HPC techniques.</a:t>
            </a:r>
            <a:endParaRPr sz="2400"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457200" y="5872475"/>
            <a:ext cx="469800" cy="3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116373" y="24875"/>
            <a:ext cx="7151400" cy="1588500"/>
          </a:xfrm>
          <a:prstGeom prst="rect">
            <a:avLst/>
          </a:prstGeom>
        </p:spPr>
        <p:txBody>
          <a:bodyPr anchorCtr="0" anchor="b" bIns="182875" lIns="182875" spcFirstLastPara="1" rIns="91425" wrap="square" tIns="457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Remarks and Future Extensions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1361425" y="1524000"/>
            <a:ext cx="10192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Key Highlights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Real-time, GPU-accelerated risk modeling system.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Parallelization for high efficiency and reliability.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Future Work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Extend to regime-switching models for capturing volatility changes.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Explore more advanced methods like EVT for rare event modeling.</a:t>
            </a:r>
            <a:endParaRPr sz="2400"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457200" y="5872475"/>
            <a:ext cx="469800" cy="3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4000" lIns="182875" spcFirstLastPara="1" rIns="182875" wrap="square" tIns="64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UW-Madison theme1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C5050C"/>
      </a:accent2>
      <a:accent3>
        <a:srgbClr val="9B0000"/>
      </a:accent3>
      <a:accent4>
        <a:srgbClr val="FCCB51"/>
      </a:accent4>
      <a:accent5>
        <a:srgbClr val="80B3AE"/>
      </a:accent5>
      <a:accent6>
        <a:srgbClr val="ADADAD"/>
      </a:accent6>
      <a:hlink>
        <a:srgbClr val="0479A8"/>
      </a:hlink>
      <a:folHlink>
        <a:srgbClr val="0479A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